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0" y="950040"/>
            <a:ext cx="40622400" cy="1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ru-RU" sz="145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3040" y="5938200"/>
            <a:ext cx="6666840" cy="562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328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3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4"/>
          </p:nvPr>
        </p:nvSpPr>
        <p:spPr>
          <a:xfrm>
            <a:off x="471672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5"/>
          </p:nvPr>
        </p:nvSpPr>
        <p:spPr>
          <a:xfrm>
            <a:off x="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6"/>
          </p:nvPr>
        </p:nvSpPr>
        <p:spPr>
          <a:xfrm>
            <a:off x="471672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A7CA8B8-272F-4F5F-9CC5-D8370AB30067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419760" y="801720"/>
            <a:ext cx="6719400" cy="40089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008000" y="5078520"/>
            <a:ext cx="5543640" cy="481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None/>
            </a:pP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4061952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  <a:def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</a:pPr>
            <a:fld id="{8D37BCDB-33D8-4870-BC83-739974380BB9}" type="slidenum">
              <a: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rPr>
              <a:t>&lt;номер&gt;</a:t>
            </a:fld>
            <a:endParaRPr b="0" lang="ru-RU" sz="3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A223D2-7529-4950-A282-000AD29DDA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10000"/>
              </a:lnSpc>
              <a:buNone/>
            </a:pPr>
            <a:endParaRPr b="0" lang="ru-RU" sz="145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584"/>
              </a:spcBef>
              <a:buNone/>
            </a:pP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707C52A-6964-42C4-B7BD-F561E70CCE57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6" name="sml_logo_white.png" descr="sml_logo_white.png"/>
          <p:cNvPicPr/>
          <p:nvPr/>
        </p:nvPicPr>
        <p:blipFill>
          <a:blip r:embed="rId3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Title Text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8" name="samolet_logo_sign_shadow_white.png" descr="samolet_logo_sign_shadow_white.png"/>
          <p:cNvPicPr/>
          <p:nvPr/>
        </p:nvPicPr>
        <p:blipFill>
          <a:blip r:embed="rId4"/>
          <a:stretch/>
        </p:blipFill>
        <p:spPr>
          <a:xfrm>
            <a:off x="347760" y="5028480"/>
            <a:ext cx="258480" cy="35172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84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5387760" cy="440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Скругленный прямоугольник 1"/>
          <p:cNvSpPr/>
          <p:nvPr/>
        </p:nvSpPr>
        <p:spPr>
          <a:xfrm>
            <a:off x="36612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5" name="Скругленный прямоугольник 2"/>
          <p:cNvSpPr/>
          <p:nvPr/>
        </p:nvSpPr>
        <p:spPr>
          <a:xfrm>
            <a:off x="670680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6" name="Скругленный прямоугольник 9"/>
          <p:cNvSpPr/>
          <p:nvPr/>
        </p:nvSpPr>
        <p:spPr>
          <a:xfrm>
            <a:off x="3551400" y="900000"/>
            <a:ext cx="297684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Скругленный прямоугольник 6"/>
          <p:cNvSpPr/>
          <p:nvPr/>
        </p:nvSpPr>
        <p:spPr>
          <a:xfrm>
            <a:off x="366120" y="90000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8" name="Скругленный прямоугольник 7"/>
          <p:cNvSpPr/>
          <p:nvPr/>
        </p:nvSpPr>
        <p:spPr>
          <a:xfrm>
            <a:off x="6706800" y="90000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9" name="Скругленный прямоугольник 8"/>
          <p:cNvSpPr/>
          <p:nvPr/>
        </p:nvSpPr>
        <p:spPr>
          <a:xfrm>
            <a:off x="3551400" y="90000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0" name="Скругленный прямоугольник 11"/>
          <p:cNvSpPr/>
          <p:nvPr/>
        </p:nvSpPr>
        <p:spPr>
          <a:xfrm>
            <a:off x="366120" y="292536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1" name="Скругленный прямоугольник 12"/>
          <p:cNvSpPr/>
          <p:nvPr/>
        </p:nvSpPr>
        <p:spPr>
          <a:xfrm>
            <a:off x="6706800" y="292536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2" name="Скругленный прямоугольник 13"/>
          <p:cNvSpPr/>
          <p:nvPr/>
        </p:nvSpPr>
        <p:spPr>
          <a:xfrm>
            <a:off x="3551400" y="292536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body"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9"/>
          <p:cNvSpPr>
            <a:spLocks noGrp="1"/>
          </p:cNvSpPr>
          <p:nvPr>
            <p:ph type="body"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10"/>
          <p:cNvSpPr>
            <a:spLocks noGrp="1"/>
          </p:cNvSpPr>
          <p:nvPr>
            <p:ph type="body"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11"/>
          <p:cNvSpPr>
            <a:spLocks noGrp="1"/>
          </p:cNvSpPr>
          <p:nvPr>
            <p:ph type="body"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12"/>
          <p:cNvSpPr>
            <a:spLocks noGrp="1"/>
          </p:cNvSpPr>
          <p:nvPr>
            <p:ph type="body"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13"/>
          <p:cNvSpPr>
            <a:spLocks noGrp="1"/>
          </p:cNvSpPr>
          <p:nvPr>
            <p:ph type="body"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Скругленный прямоугольник 1"/>
          <p:cNvSpPr/>
          <p:nvPr/>
        </p:nvSpPr>
        <p:spPr>
          <a:xfrm>
            <a:off x="36576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0" name="Скругленный прямоугольник 2"/>
          <p:cNvSpPr/>
          <p:nvPr/>
        </p:nvSpPr>
        <p:spPr>
          <a:xfrm>
            <a:off x="512892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6" name="Рисунок 2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Рисунок 3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Отбивочный слайд</a:t>
            </a:r>
            <a:endParaRPr b="0" lang="ru-RU" sz="10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ml_logo_blue.png" descr="sml_logo_blue.png"/>
          <p:cNvPicPr/>
          <p:nvPr/>
        </p:nvPicPr>
        <p:blipFill>
          <a:blip r:embed="rId3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477360" cy="46512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</a:t>
            </a:r>
            <a:br>
              <a:rPr sz="4400"/>
            </a:b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рыночных цен на арматуру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637560" y="3778920"/>
            <a:ext cx="6562440" cy="18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На базе ГБПОУ МО «Физтех-колледж»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17 группа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365200" y="180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2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Обучение моделей</a:t>
            </a:r>
            <a:endParaRPr b="0" lang="ru-RU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14948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173960" y="87228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20492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173960" y="7754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демонстрирует наилучшие результаты как по R2, так и по MAE и MAPE, что делает его наиболее эффективной моделью.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XGBoost и Random Forest показывают более низкие результаты, особенно по R2 и MAE. Это может указывать на то, что CatBoost лучше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474560" y="624600"/>
            <a:ext cx="7165440" cy="47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41800" y="603360"/>
            <a:ext cx="905976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9920" y="13536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Работу выполнял: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729240" y="119808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Фёдоров Андрей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ИСП23В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" name="Рисунок 5" descr=""/>
          <p:cNvPicPr/>
          <p:nvPr/>
        </p:nvPicPr>
        <p:blipFill>
          <a:blip r:embed="rId1"/>
          <a:stretch/>
        </p:blipFill>
        <p:spPr>
          <a:xfrm>
            <a:off x="5698440" y="3794400"/>
            <a:ext cx="650160" cy="79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28680" y="887760"/>
            <a:ext cx="9571320" cy="379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CatBoost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307520" y="70992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XGBoost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299600" y="7588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RandomForest</a:t>
            </a:r>
            <a:endParaRPr b="0" lang="ru-RU" sz="24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307520" y="7246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и XGBoost демонстрирюет хорошие прогнозы, что делает их наиболее эффективными.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Random Forest показывают более низкие результаты. Это может указывать на то, что RandomForest хуже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4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Вычисление объёма для последней даты на 6 недель вперёд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604160" y="1383480"/>
            <a:ext cx="6934680" cy="347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CatBoost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08680" y="871560"/>
            <a:ext cx="8851320" cy="434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XGBoost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900000" y="972360"/>
            <a:ext cx="8491320" cy="424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RandomForest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844560" y="916200"/>
            <a:ext cx="8311320" cy="415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60000" y="19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Спасибо за внимание!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6120" y="9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Содержание презентации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Что проделал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Как решал поставленную задачу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Конечный результат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Рисунок 1" descr=""/>
          <p:cNvPicPr/>
          <p:nvPr/>
        </p:nvPicPr>
        <p:blipFill>
          <a:blip r:embed="rId1"/>
          <a:stretch/>
        </p:blipFill>
        <p:spPr>
          <a:xfrm>
            <a:off x="23655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Рисунок 2" descr=""/>
          <p:cNvPicPr/>
          <p:nvPr/>
        </p:nvPicPr>
        <p:blipFill>
          <a:blip r:embed="rId2"/>
          <a:stretch/>
        </p:blipFill>
        <p:spPr>
          <a:xfrm>
            <a:off x="552060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Рисунок 3" descr=""/>
          <p:cNvPicPr/>
          <p:nvPr/>
        </p:nvPicPr>
        <p:blipFill>
          <a:blip r:embed="rId3"/>
          <a:stretch/>
        </p:blipFill>
        <p:spPr>
          <a:xfrm>
            <a:off x="87069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6120" y="11880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задачей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Разбор Технического Задания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Составление плана работы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Анализ данных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8"/>
          <p:cNvSpPr>
            <a:spLocks noGrp="1"/>
          </p:cNvSpPr>
          <p:nvPr>
            <p:ph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4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9"/>
          <p:cNvSpPr>
            <a:spLocks noGrp="1"/>
          </p:cNvSpPr>
          <p:nvPr>
            <p:ph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признаков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10"/>
          <p:cNvSpPr>
            <a:spLocks noGrp="1"/>
          </p:cNvSpPr>
          <p:nvPr>
            <p:ph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5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11"/>
          <p:cNvSpPr>
            <a:spLocks noGrp="1"/>
          </p:cNvSpPr>
          <p:nvPr>
            <p:ph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моделей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12"/>
          <p:cNvSpPr>
            <a:spLocks noGrp="1"/>
          </p:cNvSpPr>
          <p:nvPr>
            <p:ph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6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13"/>
          <p:cNvSpPr>
            <a:spLocks noGrp="1"/>
          </p:cNvSpPr>
          <p:nvPr>
            <p:ph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общей программы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0" name="Рисунок 13" descr=""/>
          <p:cNvPicPr/>
          <p:nvPr/>
        </p:nvPicPr>
        <p:blipFill>
          <a:blip r:embed="rId1"/>
          <a:stretch/>
        </p:blipFill>
        <p:spPr>
          <a:xfrm>
            <a:off x="2805480" y="42642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Рисунок 14" descr=""/>
          <p:cNvPicPr/>
          <p:nvPr/>
        </p:nvPicPr>
        <p:blipFill>
          <a:blip r:embed="rId2"/>
          <a:stretch/>
        </p:blipFill>
        <p:spPr>
          <a:xfrm>
            <a:off x="5955120" y="419652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Рисунок 15" descr=""/>
          <p:cNvPicPr/>
          <p:nvPr/>
        </p:nvPicPr>
        <p:blipFill>
          <a:blip r:embed="rId3"/>
          <a:stretch/>
        </p:blipFill>
        <p:spPr>
          <a:xfrm>
            <a:off x="9047520" y="4199760"/>
            <a:ext cx="487440" cy="38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Рисунок 16" descr=""/>
          <p:cNvPicPr/>
          <p:nvPr/>
        </p:nvPicPr>
        <p:blipFill>
          <a:blip r:embed="rId4"/>
          <a:stretch/>
        </p:blipFill>
        <p:spPr>
          <a:xfrm>
            <a:off x="9149040" y="22464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Рисунок 17" descr=""/>
          <p:cNvPicPr/>
          <p:nvPr/>
        </p:nvPicPr>
        <p:blipFill>
          <a:blip r:embed="rId5"/>
          <a:stretch/>
        </p:blipFill>
        <p:spPr>
          <a:xfrm>
            <a:off x="2798640" y="217836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Рисунок 18" descr=""/>
          <p:cNvPicPr/>
          <p:nvPr/>
        </p:nvPicPr>
        <p:blipFill>
          <a:blip r:embed="rId6"/>
          <a:stretch/>
        </p:blipFill>
        <p:spPr>
          <a:xfrm>
            <a:off x="5860080" y="2181960"/>
            <a:ext cx="487440" cy="389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75480" y="18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Постановка задачи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4226400" cy="3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Цель</a:t>
            </a:r>
            <a:r>
              <a:rPr b="0" lang="ru-RU" sz="5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Помочь категорийному менеджеру, закупающему арматуру, сэкономить.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О </a:t>
            </a:r>
            <a:r>
              <a:rPr b="0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проекте</a:t>
            </a: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В приложении есть понедельная история рыночных цен на арматуру в промежутке 201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5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-202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3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 гг. Необходимо разработать модель, которая по истории делает рекомендацию по объему тендера для недели T. Рекомендация на N недель фиксирует цену на N недель, следующий тендер будет проведен на неделе T+N. Считаем, что тендеры проводятся по 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понедельникам.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Рисунок 7" descr=""/>
          <p:cNvPicPr/>
          <p:nvPr/>
        </p:nvPicPr>
        <p:blipFill>
          <a:blip r:embed="rId1"/>
          <a:stretch/>
        </p:blipFill>
        <p:spPr>
          <a:xfrm>
            <a:off x="8879040" y="4037400"/>
            <a:ext cx="655560" cy="55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Рисунок 8" descr=""/>
          <p:cNvPicPr/>
          <p:nvPr/>
        </p:nvPicPr>
        <p:blipFill>
          <a:blip r:embed="rId2"/>
          <a:stretch/>
        </p:blipFill>
        <p:spPr>
          <a:xfrm>
            <a:off x="4104000" y="3922560"/>
            <a:ext cx="666720" cy="6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76200" y="2973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проектом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Google Shape;626;p 2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5" name="Google Shape;627;p 2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Google Shape;628;p 2"/>
          <p:cNvSpPr/>
          <p:nvPr/>
        </p:nvSpPr>
        <p:spPr>
          <a:xfrm>
            <a:off x="394560" y="1855080"/>
            <a:ext cx="22140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Анализ данных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Google Shape;629;p 2"/>
          <p:cNvSpPr/>
          <p:nvPr/>
        </p:nvSpPr>
        <p:spPr>
          <a:xfrm>
            <a:off x="2754360" y="1839600"/>
            <a:ext cx="21607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дополнительных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Google Shape;630;p 2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9" name="Google Shape;631;p 2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Google Shape;632;p 2"/>
          <p:cNvSpPr/>
          <p:nvPr/>
        </p:nvSpPr>
        <p:spPr>
          <a:xfrm>
            <a:off x="5137560" y="183960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 обучение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Google Shape;633;p 2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2" name="Google Shape;634;p 2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Google Shape;635;p 2"/>
          <p:cNvSpPr/>
          <p:nvPr/>
        </p:nvSpPr>
        <p:spPr>
          <a:xfrm>
            <a:off x="7552080" y="182160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Построение графиков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Google Shape;636;p 2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5" name="Google Shape;637;p 2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Google Shape;638;p 2"/>
          <p:cNvSpPr/>
          <p:nvPr/>
        </p:nvSpPr>
        <p:spPr>
          <a:xfrm>
            <a:off x="380520" y="3614040"/>
            <a:ext cx="221436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Оценка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Google Shape;639;p 2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8" name="Google Shape;640;p 2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9" name="Google Shape;641;p 2"/>
          <p:cNvSpPr/>
          <p:nvPr/>
        </p:nvSpPr>
        <p:spPr>
          <a:xfrm>
            <a:off x="2754360" y="3614040"/>
            <a:ext cx="216072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 будущих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	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 значений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Google Shape;642;p 2"/>
          <p:cNvSpPr/>
          <p:nvPr/>
        </p:nvSpPr>
        <p:spPr>
          <a:xfrm>
            <a:off x="27543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1" name="Google Shape;643;p 2"/>
          <p:cNvSpPr/>
          <p:nvPr/>
        </p:nvSpPr>
        <p:spPr>
          <a:xfrm>
            <a:off x="28166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6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Google Shape;644;p 2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Вычисление объёма тендера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Google Shape;645;p 2"/>
          <p:cNvSpPr/>
          <p:nvPr/>
        </p:nvSpPr>
        <p:spPr>
          <a:xfrm>
            <a:off x="51375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4" name="Google Shape;646;p 2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7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Google Shape;647;p 2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интерфейса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Google Shape;648;p 2"/>
          <p:cNvSpPr/>
          <p:nvPr/>
        </p:nvSpPr>
        <p:spPr>
          <a:xfrm>
            <a:off x="755208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7" name="Google Shape;649;p 2"/>
          <p:cNvSpPr/>
          <p:nvPr/>
        </p:nvSpPr>
        <p:spPr>
          <a:xfrm>
            <a:off x="761436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8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Google Shape;651;p 2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407600" y="720000"/>
            <a:ext cx="7052400" cy="468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519920" y="794520"/>
            <a:ext cx="6940080" cy="460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61720" y="1335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2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признаков, лагов и т.д.</a:t>
            </a:r>
            <a:endParaRPr b="1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Google Shape;626;p 3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5" name="Google Shape;627;p 3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Google Shape;628;p 3"/>
          <p:cNvSpPr/>
          <p:nvPr/>
        </p:nvSpPr>
        <p:spPr>
          <a:xfrm>
            <a:off x="394560" y="1855080"/>
            <a:ext cx="22140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Интеграция сезонности и тренда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Google Shape;629;p 3"/>
          <p:cNvSpPr/>
          <p:nvPr/>
        </p:nvSpPr>
        <p:spPr>
          <a:xfrm>
            <a:off x="2754360" y="1839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Google Shape;630;p 3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9" name="Google Shape;631;p 3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Google Shape;632;p 3"/>
          <p:cNvSpPr/>
          <p:nvPr/>
        </p:nvSpPr>
        <p:spPr>
          <a:xfrm>
            <a:off x="5137560" y="1839600"/>
            <a:ext cx="21920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лагов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Google Shape;633;p 3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2" name="Google Shape;634;p 3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Google Shape;635;p 3"/>
          <p:cNvSpPr/>
          <p:nvPr/>
        </p:nvSpPr>
        <p:spPr>
          <a:xfrm>
            <a:off x="7552080" y="1821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скользящих средних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Google Shape;636;p 3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5" name="Google Shape;637;p 3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Google Shape;638;p 3"/>
          <p:cNvSpPr/>
          <p:nvPr/>
        </p:nvSpPr>
        <p:spPr>
          <a:xfrm>
            <a:off x="380520" y="3614040"/>
            <a:ext cx="22143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производных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Google Shape;639;p 3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8" name="Google Shape;640;p 3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Google Shape;641;p 3"/>
          <p:cNvSpPr/>
          <p:nvPr/>
        </p:nvSpPr>
        <p:spPr>
          <a:xfrm>
            <a:off x="2754360" y="3614040"/>
            <a:ext cx="21607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Google Shape;644;p 3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Google Shape;646;p 3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Google Shape;647;p 3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3" name="Google Shape;651;p 3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2025-03-27T11:52:23Z</dcterms:created>
  <dc:creator/>
  <dc:description/>
  <dc:language>ru-RU</dc:language>
  <cp:lastModifiedBy/>
  <dcterms:modified xsi:type="dcterms:W3CDTF">2025-03-27T12:50:55Z</dcterms:modified>
  <cp:revision>3</cp:revision>
  <dc:subject/>
  <dc:title/>
</cp:coreProperties>
</file>